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9"/>
  </p:notesMasterIdLst>
  <p:sldIdLst>
    <p:sldId id="273" r:id="rId6"/>
    <p:sldId id="283" r:id="rId7"/>
    <p:sldId id="305" r:id="rId8"/>
    <p:sldId id="304" r:id="rId9"/>
    <p:sldId id="306" r:id="rId10"/>
    <p:sldId id="292" r:id="rId11"/>
    <p:sldId id="303" r:id="rId12"/>
    <p:sldId id="307" r:id="rId13"/>
    <p:sldId id="308" r:id="rId14"/>
    <p:sldId id="278" r:id="rId15"/>
    <p:sldId id="309" r:id="rId16"/>
    <p:sldId id="301" r:id="rId17"/>
    <p:sldId id="286" r:id="rId1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2" d="100"/>
          <a:sy n="72" d="100"/>
        </p:scale>
        <p:origin x="1326" y="72"/>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11-04T20:23:10.276"/>
    </inkml:context>
    <inkml:brush xml:id="br0">
      <inkml:brushProperty name="width" value="0.2" units="cm"/>
      <inkml:brushProperty name="height" value="0.4" units="cm"/>
      <inkml:brushProperty name="color" value="#D9AEFF"/>
      <inkml:brushProperty name="tip" value="rectangle"/>
      <inkml:brushProperty name="rasterOp" value="maskPen"/>
      <inkml:brushProperty name="ignorePressure" value="1"/>
    </inkml:brush>
  </inkml:definitions>
  <inkml:trace contextRef="#ctx0" brushRef="#br0">1 3023,'4'-62,"1"1,5 0,1 0,11-25,-4 11,-2-1,0-39,-14-14,-2 85,2 2,1-1,3-11,12-42,27-89,-31 133,-2-1,-1 0,-4-1,0-37,-6-220,-3 143,-1 120,2 30,1 1,0-2,1 1,0 1,5-18,-5 32,1 0,-1 0,0 1,0-2,1 2,0 0,0-1,0 0,-1 1,2-1,-1 2,1-1,-1-1,1 2,0-1,0 0,50-21,-39 19,39-15,2 4,0 2,0 2,3 2,228-16,-39 4,-157 10,-2-4,85-26,-60 8,1 6,1 4,46-1,53-1,-195 21,-2 0,1 0,1-2,-2-1,0 0,0-1,0-2,5-4,-4 5,-2-1,2 1,-1 2,2 0,-2 0,2 1,0 1,3 2,168-12,147 10,98-6,-207-16,39-17,-219 36,65-5,-65 8,29-7,-64 9,-1-1,1 0,-1-1,6-5,30-11,66-20,-67 24,0 0,1 2,48-6,-64 15,47-6,74-1,-126 11,1-1,-1-2,17-5,-14 3,0 2,0 0,8 1,366 2,-224 4,-130 0,2 2,-2 2,9 3,149 40,-75-18,-61-18,65 2,34 6,485 109,-465-106,2-7,99-8,574-7,-468-3,-330 5,0 4,-1 1,0 4,36 14,67 12,122 8,1-13,28-12,42-17,-224-6,-112 3,1 0,-1 3,1 0,-1 2,6 2,0 0,-2 0,2-3,21 1,161 0,6-11,-2 2,746 39,-845-30,114 12,65 2,0-21,-127-1,7 1,-148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11-04T20:22:50.450"/>
    </inkml:context>
    <inkml:brush xml:id="br0">
      <inkml:brushProperty name="width" value="0.2" units="cm"/>
      <inkml:brushProperty name="height" value="0.4" units="cm"/>
      <inkml:brushProperty name="color" value="#A9D8FF"/>
      <inkml:brushProperty name="tip" value="rectangle"/>
      <inkml:brushProperty name="rasterOp" value="maskPen"/>
      <inkml:brushProperty name="ignorePressure" value="1"/>
    </inkml:brush>
  </inkml:definitions>
  <inkml:trace contextRef="#ctx0" brushRef="#br0">71 2059,'-2'0,"0"0,0-2,-1 2,1 0,1-1,-2 1,1-1,1 0,-2 1,2-1,-1-1,-1 1,2 0,0 0,-2-2,2 2,0 0,0 0,-2-2,2 2,0-1,0 1,0-2,1 2,-2-1,1-1,0 0,-3-7,2 0,0 1,-1-2,2 1,0-6,-8-140,7-1,7-4,-5 151,1 1,0-1,0-1,1 2,0-1,0 0,2 2,2-10,-2 14,-2 0,0 0,2-1,0 2,-2-1,2 0,0 1,0-1,0 2,0-2,0 2,1-1,0 1,-2 0,2-1,0 2,3-1,37-12,-25 8,-1 0,2 0,-2-2,0 0,0-2,-1 0,0-2,15-10,347-290,-347 288,2 2,1 2,0 0,31-8,55-31,-38 12,30-26,-80 49,0-3,-3 0,0-2,13-16,164-177,-203 216,0 1,1 0,0 0,0 0,0 1,0 0,0 0,1 1,-1-1,1 2,1-1,-1 1,0 0,0 0,4 0,14 0,0 0,2 2,22 3,5-1,342 11,-253-3,105 24,-156-20,1-4,-1-4,52-5,12 4,52 10,96 6,-42-11,25 2,-171-7,51 12,-60-5,87-2,-24-6,116 22,-254-23,81 4,69-4,13-2,-50 6,91 3,3-10,-148-7,-1-5,40-11,-47 6,1 5,1 2,20 4,-27 4,0-3,0-4,-1-3,-1-4,4-4,78-18,66-19,-182 44,1 1,0 2,0 3,0 1,19 0,30-1,0-7,29-7,88-14,-139 30,1 3,34 4,-16 1,13-6,-82 1,2-1,-3-1,2-1,0-2,58-13,27 7,1 5,8 3,218 7,-101 1,-23 5,134 27,-10-1,391-6,-622-28,-77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11-04T20:23:25.104"/>
    </inkml:context>
    <inkml:brush xml:id="br0">
      <inkml:brushProperty name="width" value="0.1" units="cm"/>
      <inkml:brushProperty name="height" value="0.2" units="cm"/>
      <inkml:brushProperty name="color" value="#EF0C4D"/>
      <inkml:brushProperty name="tip" value="rectangle"/>
      <inkml:brushProperty name="rasterOp" value="maskPen"/>
      <inkml:brushProperty name="ignorePressure" value="1"/>
    </inkml:brush>
  </inkml:definitions>
  <inkml:trace contextRef="#ctx0" brushRef="#br0">17833 4770,'-5'-4,"0"1,0 0,0-1,0 2,-1-1,1 1,-5-2,-11-5,-56-23,-4 3,-1 4,0 2,-38-2,-137-42,-25-4,188 47,0-4,-39-20,27 11,-81-17,-187-44,-158-34,194 83,189 31,-100-26,157 24,-10-2,2-6,-62-25,58 17,-2 4,-31-2,9 3,-33-17,-86-31,-206-37,423 110,-492-117,125 29,335 79,2-2,0-1,-23-15,52 22,-2-1,-3 4,1-1,-15 0,2 0,-22-7,-390-115,239 72,40 13,129 33,-34-3,33 7,-26-9,-314-81,86 14,263 72,-83-28,43 12,-1 5,-10 1,-454-86,402 74,73 16,-46-5,97 20,-466-72,82-2,248 46,-209-48,292 60,-1287-314,924 228,328 79,-12-1,29 7,-26-12,-352-105,437 129,-33-12,1-3,2-4,-8-5,-186-105,220 116,-67-32,-98-33,-45-22,26 8,-6 11,-46-6,51 31,47 16,-681-158,297 80,530 119,-30-6,47 13</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735" cy="464503"/>
          </a:xfrm>
          <a:prstGeom prst="rect">
            <a:avLst/>
          </a:prstGeom>
        </p:spPr>
        <p:txBody>
          <a:bodyPr vert="horz" lIns="91294" tIns="45647" rIns="91294" bIns="45647" rtlCol="0"/>
          <a:lstStyle>
            <a:lvl1pPr algn="l">
              <a:defRPr sz="1200"/>
            </a:lvl1pPr>
          </a:lstStyle>
          <a:p>
            <a:endParaRPr lang="en-US" dirty="0"/>
          </a:p>
        </p:txBody>
      </p:sp>
      <p:sp>
        <p:nvSpPr>
          <p:cNvPr id="3" name="Date Placeholder 2"/>
          <p:cNvSpPr>
            <a:spLocks noGrp="1"/>
          </p:cNvSpPr>
          <p:nvPr>
            <p:ph type="dt" idx="1"/>
          </p:nvPr>
        </p:nvSpPr>
        <p:spPr>
          <a:xfrm>
            <a:off x="3971081" y="0"/>
            <a:ext cx="3037735" cy="464503"/>
          </a:xfrm>
          <a:prstGeom prst="rect">
            <a:avLst/>
          </a:prstGeom>
        </p:spPr>
        <p:txBody>
          <a:bodyPr vert="horz" lIns="91294" tIns="45647" rIns="91294" bIns="45647" rtlCol="0"/>
          <a:lstStyle>
            <a:lvl1pPr algn="r">
              <a:defRPr sz="1200"/>
            </a:lvl1pPr>
          </a:lstStyle>
          <a:p>
            <a:fld id="{B8AE55A0-88DB-44F8-9E71-882C6BFF5295}" type="datetimeFigureOut">
              <a:rPr lang="en-US" smtClean="0"/>
              <a:t>12/3/2020</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294" tIns="45647" rIns="91294" bIns="45647" rtlCol="0" anchor="ctr"/>
          <a:lstStyle/>
          <a:p>
            <a:endParaRPr lang="en-US" dirty="0"/>
          </a:p>
        </p:txBody>
      </p:sp>
      <p:sp>
        <p:nvSpPr>
          <p:cNvPr id="5" name="Notes Placeholder 4"/>
          <p:cNvSpPr>
            <a:spLocks noGrp="1"/>
          </p:cNvSpPr>
          <p:nvPr>
            <p:ph type="body" sz="quarter" idx="3"/>
          </p:nvPr>
        </p:nvSpPr>
        <p:spPr>
          <a:xfrm>
            <a:off x="700406" y="4415156"/>
            <a:ext cx="5609588" cy="4183697"/>
          </a:xfrm>
          <a:prstGeom prst="rect">
            <a:avLst/>
          </a:prstGeom>
        </p:spPr>
        <p:txBody>
          <a:bodyPr vert="horz" lIns="91294" tIns="45647" rIns="91294" bIns="4564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30312"/>
            <a:ext cx="3037735" cy="464503"/>
          </a:xfrm>
          <a:prstGeom prst="rect">
            <a:avLst/>
          </a:prstGeom>
        </p:spPr>
        <p:txBody>
          <a:bodyPr vert="horz" lIns="91294" tIns="45647" rIns="91294" bIns="45647"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1081" y="8830312"/>
            <a:ext cx="3037735" cy="464503"/>
          </a:xfrm>
          <a:prstGeom prst="rect">
            <a:avLst/>
          </a:prstGeom>
        </p:spPr>
        <p:txBody>
          <a:bodyPr vert="horz" lIns="91294" tIns="45647" rIns="91294" bIns="45647"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customXml" Target="../ink/ink1.xml"/><Relationship Id="rId7" Type="http://schemas.openxmlformats.org/officeDocument/2006/relationships/customXml" Target="../ink/ink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customXml" Target="../ink/ink2.xml"/><Relationship Id="rId4" Type="http://schemas.openxmlformats.org/officeDocument/2006/relationships/image" Target="../media/image5.e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141670"/>
            <a:ext cx="8229600" cy="838200"/>
          </a:xfrm>
        </p:spPr>
        <p:txBody>
          <a:bodyPr>
            <a:normAutofit lnSpcReduction="10000"/>
          </a:bodyPr>
          <a:lstStyle/>
          <a:p>
            <a:r>
              <a:rPr lang="en-US" sz="2800" b="1" dirty="0">
                <a:solidFill>
                  <a:schemeClr val="tx1"/>
                </a:solidFill>
              </a:rPr>
              <a:t>Washoe County Board of Adjustment </a:t>
            </a:r>
          </a:p>
          <a:p>
            <a:pPr>
              <a:spcBef>
                <a:spcPts val="0"/>
              </a:spcBef>
            </a:pPr>
            <a:r>
              <a:rPr lang="en-US" sz="2400" b="1" dirty="0">
                <a:solidFill>
                  <a:schemeClr val="tx1"/>
                </a:solidFill>
              </a:rPr>
              <a:t>December 3, 2020</a:t>
            </a:r>
          </a:p>
        </p:txBody>
      </p:sp>
      <p:sp>
        <p:nvSpPr>
          <p:cNvPr id="4" name="Title 3"/>
          <p:cNvSpPr>
            <a:spLocks noGrp="1"/>
          </p:cNvSpPr>
          <p:nvPr>
            <p:ph type="ctrTitle"/>
          </p:nvPr>
        </p:nvSpPr>
        <p:spPr>
          <a:xfrm>
            <a:off x="762000" y="136008"/>
            <a:ext cx="8610600" cy="838200"/>
          </a:xfrm>
        </p:spPr>
        <p:txBody>
          <a:bodyPr/>
          <a:lstStyle/>
          <a:p>
            <a:r>
              <a:rPr lang="en-US" sz="4000" dirty="0"/>
              <a:t>WSUP20-0020 447 Lakeshore Grading</a:t>
            </a:r>
          </a:p>
        </p:txBody>
      </p:sp>
      <p:pic>
        <p:nvPicPr>
          <p:cNvPr id="5" name="Picture 4">
            <a:extLst>
              <a:ext uri="{FF2B5EF4-FFF2-40B4-BE49-F238E27FC236}">
                <a16:creationId xmlns:a16="http://schemas.microsoft.com/office/drawing/2014/main" id="{2205C18F-3DE6-48CE-8352-D331580B4F43}"/>
              </a:ext>
            </a:extLst>
          </p:cNvPr>
          <p:cNvPicPr/>
          <p:nvPr/>
        </p:nvPicPr>
        <p:blipFill>
          <a:blip r:embed="rId2"/>
          <a:stretch>
            <a:fillRect/>
          </a:stretch>
        </p:blipFill>
        <p:spPr>
          <a:xfrm>
            <a:off x="838200" y="1066800"/>
            <a:ext cx="7467600" cy="4114800"/>
          </a:xfrm>
          <a:prstGeom prst="rect">
            <a:avLst/>
          </a:prstGeom>
          <a:ln w="38100">
            <a:solidFill>
              <a:schemeClr val="tx1"/>
            </a:solidFill>
          </a:ln>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62000"/>
          </a:xfrm>
        </p:spPr>
        <p:txBody>
          <a:bodyPr/>
          <a:lstStyle/>
          <a:p>
            <a:r>
              <a:rPr lang="en-US" dirty="0"/>
              <a:t>Request</a:t>
            </a:r>
          </a:p>
        </p:txBody>
      </p:sp>
      <p:sp>
        <p:nvSpPr>
          <p:cNvPr id="4" name="Content Placeholder 3"/>
          <p:cNvSpPr>
            <a:spLocks noGrp="1"/>
          </p:cNvSpPr>
          <p:nvPr>
            <p:ph idx="1"/>
          </p:nvPr>
        </p:nvSpPr>
        <p:spPr>
          <a:xfrm>
            <a:off x="228600" y="1066800"/>
            <a:ext cx="8763000" cy="4724400"/>
          </a:xfrm>
        </p:spPr>
        <p:txBody>
          <a:bodyPr>
            <a:normAutofit fontScale="92500" lnSpcReduction="20000"/>
          </a:bodyPr>
          <a:lstStyle/>
          <a:p>
            <a:r>
              <a:rPr lang="en-US" dirty="0"/>
              <a:t>Request for a driveway to traverse a slope of thirty (30) percent or greater.</a:t>
            </a:r>
          </a:p>
          <a:p>
            <a:r>
              <a:rPr lang="en-US" dirty="0"/>
              <a:t>Request to construct a permanent earthen structure greater than 4.5 feet in height within the required front yard setback. </a:t>
            </a:r>
          </a:p>
          <a:p>
            <a:r>
              <a:rPr lang="en-US" dirty="0"/>
              <a:t>Requesting to vary standards found in WCC Section 110.438.45 (a) to allow slopes in excess of, or steeper than, three horizontal to one vertical (3:1) and WCC Section 110.438.45 (d) to allow retaining walls taller than and one-half (4.5) feet within the front yard setback.</a:t>
            </a: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A6DE476-E331-461B-B475-FC28DA0DC151}"/>
              </a:ext>
            </a:extLst>
          </p:cNvPr>
          <p:cNvSpPr>
            <a:spLocks noGrp="1"/>
          </p:cNvSpPr>
          <p:nvPr>
            <p:ph type="title"/>
          </p:nvPr>
        </p:nvSpPr>
        <p:spPr/>
        <p:txBody>
          <a:bodyPr/>
          <a:lstStyle/>
          <a:p>
            <a:r>
              <a:rPr lang="en-US" dirty="0"/>
              <a:t>Vicinity Map	</a:t>
            </a:r>
          </a:p>
        </p:txBody>
      </p:sp>
      <p:pic>
        <p:nvPicPr>
          <p:cNvPr id="4" name="Picture 3">
            <a:extLst>
              <a:ext uri="{FF2B5EF4-FFF2-40B4-BE49-F238E27FC236}">
                <a16:creationId xmlns:a16="http://schemas.microsoft.com/office/drawing/2014/main" id="{E7C6D98C-A406-4DAE-9B5C-4939D8DE9FF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6200" y="914400"/>
            <a:ext cx="3352800" cy="5029200"/>
          </a:xfrm>
          <a:prstGeom prst="rect">
            <a:avLst/>
          </a:prstGeom>
          <a:noFill/>
          <a:ln w="28575">
            <a:solidFill>
              <a:schemeClr val="tx1"/>
            </a:solidFill>
          </a:ln>
        </p:spPr>
      </p:pic>
      <p:sp>
        <p:nvSpPr>
          <p:cNvPr id="5" name="Rectangle 4">
            <a:extLst>
              <a:ext uri="{FF2B5EF4-FFF2-40B4-BE49-F238E27FC236}">
                <a16:creationId xmlns:a16="http://schemas.microsoft.com/office/drawing/2014/main" id="{AC91D1EE-E764-4D5F-8443-73E2DC8DB62B}"/>
              </a:ext>
            </a:extLst>
          </p:cNvPr>
          <p:cNvSpPr/>
          <p:nvPr/>
        </p:nvSpPr>
        <p:spPr>
          <a:xfrm>
            <a:off x="3362739" y="868362"/>
            <a:ext cx="5781261" cy="5201424"/>
          </a:xfrm>
          <a:prstGeom prst="rect">
            <a:avLst/>
          </a:prstGeom>
        </p:spPr>
        <p:txBody>
          <a:bodyPr wrap="square">
            <a:spAutoFit/>
          </a:bodyPr>
          <a:lstStyle/>
          <a:p>
            <a:pPr marL="285750" indent="-285750">
              <a:buFont typeface="Arial" panose="020B0604020202020204" pitchFamily="34" charset="0"/>
              <a:buChar char="•"/>
            </a:pPr>
            <a:r>
              <a:rPr lang="en-US" sz="2400" dirty="0"/>
              <a:t>Located off of State Route 28</a:t>
            </a:r>
          </a:p>
          <a:p>
            <a:pPr marL="285750" indent="-285750">
              <a:buFont typeface="Arial" panose="020B0604020202020204" pitchFamily="34" charset="0"/>
              <a:buChar char="•"/>
            </a:pPr>
            <a:r>
              <a:rPr lang="en-US" sz="2400" dirty="0"/>
              <a:t>NDOT requires the use of only legal permitted accesses on its State roadways. All driveway accesses and other improvements to the state highway system will be required to comply with the NDOT Access Management System and Standards, and Terms and Conditions Relating to Occupancy Permits current at the time of application. </a:t>
            </a:r>
          </a:p>
          <a:p>
            <a:pPr marL="285750" indent="-285750">
              <a:buFont typeface="Arial" panose="020B0604020202020204" pitchFamily="34" charset="0"/>
              <a:buChar char="•"/>
            </a:pPr>
            <a:r>
              <a:rPr lang="en-US" sz="2400" dirty="0"/>
              <a:t>NDOT standards generally allow direct access to state routes when there are no other means of alternate access available. </a:t>
            </a:r>
          </a:p>
          <a:p>
            <a:endParaRPr lang="en-US" sz="2000" dirty="0"/>
          </a:p>
        </p:txBody>
      </p:sp>
    </p:spTree>
    <p:extLst>
      <p:ext uri="{BB962C8B-B14F-4D97-AF65-F5344CB8AC3E}">
        <p14:creationId xmlns:p14="http://schemas.microsoft.com/office/powerpoint/2010/main" val="22931842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WCC 110.438.35 (3) </a:t>
            </a:r>
            <a:r>
              <a:rPr lang="en-US" i="1" dirty="0"/>
              <a:t>Any driveway or road that traverses any slope of thirty (30) percent or greater (steeper)</a:t>
            </a:r>
            <a:r>
              <a:rPr lang="en-US" dirty="0"/>
              <a:t>. </a:t>
            </a:r>
          </a:p>
          <a:p>
            <a:r>
              <a:rPr lang="en-US" dirty="0"/>
              <a:t>WCC 110.438.35 (4) </a:t>
            </a:r>
            <a:r>
              <a:rPr lang="en-US" i="1" dirty="0"/>
              <a:t>Grading to construct a permanent earthen structure greater than four and one-half (4.5) feet within the required front yard setback.</a:t>
            </a:r>
          </a:p>
        </p:txBody>
      </p:sp>
      <p:sp>
        <p:nvSpPr>
          <p:cNvPr id="3" name="Title 2"/>
          <p:cNvSpPr>
            <a:spLocks noGrp="1"/>
          </p:cNvSpPr>
          <p:nvPr>
            <p:ph type="title"/>
          </p:nvPr>
        </p:nvSpPr>
        <p:spPr/>
        <p:txBody>
          <a:bodyPr/>
          <a:lstStyle/>
          <a:p>
            <a:r>
              <a:rPr lang="en-US" dirty="0"/>
              <a:t>Major Grading Thresholds	</a:t>
            </a:r>
          </a:p>
        </p:txBody>
      </p:sp>
    </p:spTree>
    <p:extLst>
      <p:ext uri="{BB962C8B-B14F-4D97-AF65-F5344CB8AC3E}">
        <p14:creationId xmlns:p14="http://schemas.microsoft.com/office/powerpoint/2010/main" val="13311437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fontAlgn="base" hangingPunct="0"/>
            <a:r>
              <a:rPr lang="en-US" dirty="0"/>
              <a:t>The proposed grading area is 19,713 </a:t>
            </a:r>
            <a:r>
              <a:rPr lang="en-US"/>
              <a:t>square feet</a:t>
            </a:r>
            <a:endParaRPr lang="en-US" dirty="0"/>
          </a:p>
          <a:p>
            <a:pPr fontAlgn="base" hangingPunct="0"/>
            <a:r>
              <a:rPr lang="en-US" dirty="0"/>
              <a:t>Cut - 150 cubic yards </a:t>
            </a:r>
          </a:p>
          <a:p>
            <a:pPr fontAlgn="base" hangingPunct="0"/>
            <a:r>
              <a:rPr lang="en-US" dirty="0"/>
              <a:t>Fill - 316 cubic </a:t>
            </a:r>
          </a:p>
        </p:txBody>
      </p:sp>
      <p:sp>
        <p:nvSpPr>
          <p:cNvPr id="3" name="Title 2"/>
          <p:cNvSpPr>
            <a:spLocks noGrp="1"/>
          </p:cNvSpPr>
          <p:nvPr>
            <p:ph type="title"/>
          </p:nvPr>
        </p:nvSpPr>
        <p:spPr/>
        <p:txBody>
          <a:bodyPr/>
          <a:lstStyle/>
          <a:p>
            <a:r>
              <a:rPr lang="en-US" dirty="0"/>
              <a:t>Grading 	</a:t>
            </a:r>
          </a:p>
        </p:txBody>
      </p:sp>
    </p:spTree>
    <p:extLst>
      <p:ext uri="{BB962C8B-B14F-4D97-AF65-F5344CB8AC3E}">
        <p14:creationId xmlns:p14="http://schemas.microsoft.com/office/powerpoint/2010/main" val="18849586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E002021-CD05-46BE-BFB1-A30D25514307}"/>
              </a:ext>
            </a:extLst>
          </p:cNvPr>
          <p:cNvPicPr>
            <a:picLocks noGrp="1"/>
          </p:cNvPicPr>
          <p:nvPr>
            <p:ph idx="1"/>
          </p:nvPr>
        </p:nvPicPr>
        <p:blipFill>
          <a:blip r:embed="rId2"/>
          <a:stretch>
            <a:fillRect/>
          </a:stretch>
        </p:blipFill>
        <p:spPr>
          <a:xfrm>
            <a:off x="457200" y="1066800"/>
            <a:ext cx="8229600" cy="2722317"/>
          </a:xfrm>
          <a:prstGeom prst="rect">
            <a:avLst/>
          </a:prstGeom>
          <a:ln>
            <a:solidFill>
              <a:schemeClr val="tx1"/>
            </a:solidFill>
          </a:ln>
        </p:spPr>
      </p:pic>
      <mc:AlternateContent xmlns:mc="http://schemas.openxmlformats.org/markup-compatibility/2006" xmlns:p14="http://schemas.microsoft.com/office/powerpoint/2010/main">
        <mc:Choice Requires="p14">
          <p:contentPart p14:bwMode="auto" r:id="rId3">
            <p14:nvContentPartPr>
              <p14:cNvPr id="7" name="Ink 6">
                <a:extLst>
                  <a:ext uri="{FF2B5EF4-FFF2-40B4-BE49-F238E27FC236}">
                    <a16:creationId xmlns:a16="http://schemas.microsoft.com/office/drawing/2014/main" id="{7E49571F-0B9D-497F-A2F6-FC74C7FB5D49}"/>
                  </a:ext>
                </a:extLst>
              </p14:cNvPr>
              <p14:cNvContentPartPr/>
              <p14:nvPr/>
            </p14:nvContentPartPr>
            <p14:xfrm>
              <a:off x="609600" y="1905000"/>
              <a:ext cx="5257800" cy="1088206"/>
            </p14:xfrm>
          </p:contentPart>
        </mc:Choice>
        <mc:Fallback xmlns="">
          <p:pic>
            <p:nvPicPr>
              <p:cNvPr id="7" name="Ink 6">
                <a:extLst>
                  <a:ext uri="{FF2B5EF4-FFF2-40B4-BE49-F238E27FC236}">
                    <a16:creationId xmlns:a16="http://schemas.microsoft.com/office/drawing/2014/main" id="{7E49571F-0B9D-497F-A2F6-FC74C7FB5D49}"/>
                  </a:ext>
                </a:extLst>
              </p:cNvPr>
              <p:cNvPicPr/>
              <p:nvPr/>
            </p:nvPicPr>
            <p:blipFill>
              <a:blip r:embed="rId4"/>
              <a:stretch>
                <a:fillRect/>
              </a:stretch>
            </p:blipFill>
            <p:spPr>
              <a:xfrm>
                <a:off x="573602" y="1833029"/>
                <a:ext cx="5329435" cy="1231789"/>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8" name="Ink 7">
                <a:extLst>
                  <a:ext uri="{FF2B5EF4-FFF2-40B4-BE49-F238E27FC236}">
                    <a16:creationId xmlns:a16="http://schemas.microsoft.com/office/drawing/2014/main" id="{8064AB68-039B-4553-88B8-775CC2F68FCD}"/>
                  </a:ext>
                </a:extLst>
              </p14:cNvPr>
              <p14:cNvContentPartPr/>
              <p14:nvPr/>
            </p14:nvContentPartPr>
            <p14:xfrm>
              <a:off x="4191000" y="2847480"/>
              <a:ext cx="4343400" cy="740534"/>
            </p14:xfrm>
          </p:contentPart>
        </mc:Choice>
        <mc:Fallback xmlns="">
          <p:pic>
            <p:nvPicPr>
              <p:cNvPr id="8" name="Ink 7">
                <a:extLst>
                  <a:ext uri="{FF2B5EF4-FFF2-40B4-BE49-F238E27FC236}">
                    <a16:creationId xmlns:a16="http://schemas.microsoft.com/office/drawing/2014/main" id="{8064AB68-039B-4553-88B8-775CC2F68FCD}"/>
                  </a:ext>
                </a:extLst>
              </p:cNvPr>
              <p:cNvPicPr/>
              <p:nvPr/>
            </p:nvPicPr>
            <p:blipFill>
              <a:blip r:embed="rId6"/>
              <a:stretch>
                <a:fillRect/>
              </a:stretch>
            </p:blipFill>
            <p:spPr>
              <a:xfrm>
                <a:off x="4155003" y="2775549"/>
                <a:ext cx="4415034" cy="884037"/>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01E6C917-626E-4973-8E87-3D1515B132F8}"/>
                  </a:ext>
                </a:extLst>
              </p14:cNvPr>
              <p14:cNvContentPartPr/>
              <p14:nvPr/>
            </p14:nvContentPartPr>
            <p14:xfrm>
              <a:off x="2267268" y="1060802"/>
              <a:ext cx="6419532" cy="1717566"/>
            </p14:xfrm>
          </p:contentPart>
        </mc:Choice>
        <mc:Fallback xmlns="">
          <p:pic>
            <p:nvPicPr>
              <p:cNvPr id="9" name="Ink 8">
                <a:extLst>
                  <a:ext uri="{FF2B5EF4-FFF2-40B4-BE49-F238E27FC236}">
                    <a16:creationId xmlns:a16="http://schemas.microsoft.com/office/drawing/2014/main" id="{01E6C917-626E-4973-8E87-3D1515B132F8}"/>
                  </a:ext>
                </a:extLst>
              </p:cNvPr>
              <p:cNvPicPr/>
              <p:nvPr/>
            </p:nvPicPr>
            <p:blipFill>
              <a:blip r:embed="rId8"/>
              <a:stretch>
                <a:fillRect/>
              </a:stretch>
            </p:blipFill>
            <p:spPr>
              <a:xfrm>
                <a:off x="2249269" y="1024802"/>
                <a:ext cx="6455170" cy="1789206"/>
              </a:xfrm>
              <a:prstGeom prst="rect">
                <a:avLst/>
              </a:prstGeom>
            </p:spPr>
          </p:pic>
        </mc:Fallback>
      </mc:AlternateContent>
      <p:sp>
        <p:nvSpPr>
          <p:cNvPr id="4" name="Rectangle 3">
            <a:extLst>
              <a:ext uri="{FF2B5EF4-FFF2-40B4-BE49-F238E27FC236}">
                <a16:creationId xmlns:a16="http://schemas.microsoft.com/office/drawing/2014/main" id="{93AF32FB-221E-42EA-A1E8-A3DBFA384F86}"/>
              </a:ext>
            </a:extLst>
          </p:cNvPr>
          <p:cNvSpPr/>
          <p:nvPr/>
        </p:nvSpPr>
        <p:spPr>
          <a:xfrm>
            <a:off x="457200" y="3858229"/>
            <a:ext cx="8229600" cy="2062103"/>
          </a:xfrm>
          <a:prstGeom prst="rect">
            <a:avLst/>
          </a:prstGeom>
        </p:spPr>
        <p:txBody>
          <a:bodyPr wrap="square">
            <a:spAutoFit/>
          </a:bodyPr>
          <a:lstStyle/>
          <a:p>
            <a:pPr marL="285750" algn="just">
              <a:spcBef>
                <a:spcPts val="1200"/>
              </a:spcBef>
              <a:buFont typeface="Arial" panose="020B0604020202020204" pitchFamily="34" charset="0"/>
              <a:buChar char="•"/>
              <a:tabLst>
                <a:tab pos="1049020" algn="l"/>
              </a:tabLst>
            </a:pPr>
            <a:r>
              <a:rPr lang="en-US" dirty="0">
                <a:latin typeface="Arial" panose="020B0604020202020204" pitchFamily="34" charset="0"/>
                <a:ea typeface="Calibri" panose="020F0502020204030204" pitchFamily="34" charset="0"/>
                <a:cs typeface="Times New Roman" panose="02020603050405020304" pitchFamily="18" charset="0"/>
              </a:rPr>
              <a:t>Along the eastern wall (blue) the proposed heights of the retaining wall range from 5 feet 3 inches, to the tallest point of 10 feet 2 inches. This eastern wall is important for supporting the proposed driveway. </a:t>
            </a:r>
          </a:p>
          <a:p>
            <a:pPr marL="285750" algn="just">
              <a:spcBef>
                <a:spcPts val="1200"/>
              </a:spcBef>
              <a:buFont typeface="Arial" panose="020B0604020202020204" pitchFamily="34" charset="0"/>
              <a:buChar char="•"/>
              <a:tabLst>
                <a:tab pos="1049020" algn="l"/>
              </a:tabLst>
            </a:pPr>
            <a:r>
              <a:rPr lang="en-US" dirty="0">
                <a:latin typeface="Arial" panose="020B0604020202020204" pitchFamily="34" charset="0"/>
                <a:ea typeface="Calibri" panose="020F0502020204030204" pitchFamily="34" charset="0"/>
                <a:cs typeface="Times New Roman" panose="02020603050405020304" pitchFamily="18" charset="0"/>
              </a:rPr>
              <a:t>Along the western wall (purple) the proposed heights of the retaining walls are range from 2 feet to 10 feet.</a:t>
            </a:r>
          </a:p>
          <a:p>
            <a:pPr marL="285750" algn="just">
              <a:spcBef>
                <a:spcPts val="1200"/>
              </a:spcBef>
              <a:buFont typeface="Arial" panose="020B0604020202020204" pitchFamily="34" charset="0"/>
              <a:buChar char="•"/>
              <a:tabLst>
                <a:tab pos="1049020" algn="l"/>
              </a:tabLst>
            </a:pPr>
            <a:r>
              <a:rPr lang="en-US" dirty="0">
                <a:latin typeface="Arial" panose="020B0604020202020204" pitchFamily="34" charset="0"/>
                <a:ea typeface="Calibri" panose="020F0502020204030204" pitchFamily="34" charset="0"/>
                <a:cs typeface="Times New Roman" panose="02020603050405020304" pitchFamily="18" charset="0"/>
              </a:rPr>
              <a:t>The red line indicates the property line.</a:t>
            </a:r>
            <a:endParaRPr lang="en-US" dirty="0">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8782190E-55EF-4ECB-910C-AAA4D13360B2}"/>
              </a:ext>
            </a:extLst>
          </p:cNvPr>
          <p:cNvSpPr/>
          <p:nvPr/>
        </p:nvSpPr>
        <p:spPr>
          <a:xfrm>
            <a:off x="2952135" y="50053"/>
            <a:ext cx="6821130" cy="769441"/>
          </a:xfrm>
          <a:prstGeom prst="rect">
            <a:avLst/>
          </a:prstGeom>
        </p:spPr>
        <p:txBody>
          <a:bodyPr wrap="square">
            <a:spAutoFit/>
          </a:bodyPr>
          <a:lstStyle/>
          <a:p>
            <a:r>
              <a:rPr lang="en-US" sz="4400" b="1" dirty="0">
                <a:solidFill>
                  <a:schemeClr val="bg1"/>
                </a:solidFill>
                <a:latin typeface="+mj-lt"/>
              </a:rPr>
              <a:t>Driveway</a:t>
            </a:r>
            <a:r>
              <a:rPr lang="en-US" sz="4000" dirty="0">
                <a:solidFill>
                  <a:schemeClr val="bg1"/>
                </a:solidFill>
              </a:rPr>
              <a:t>	</a:t>
            </a:r>
          </a:p>
        </p:txBody>
      </p:sp>
    </p:spTree>
    <p:extLst>
      <p:ext uri="{BB962C8B-B14F-4D97-AF65-F5344CB8AC3E}">
        <p14:creationId xmlns:p14="http://schemas.microsoft.com/office/powerpoint/2010/main" val="16579362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219200"/>
            <a:ext cx="8839200" cy="4495800"/>
          </a:xfrm>
        </p:spPr>
        <p:txBody>
          <a:bodyPr>
            <a:normAutofit/>
          </a:bodyPr>
          <a:lstStyle/>
          <a:p>
            <a:r>
              <a:rPr lang="en-US" dirty="0"/>
              <a:t>The site is undeveloped with trees and native vegetation</a:t>
            </a:r>
          </a:p>
          <a:p>
            <a:r>
              <a:rPr lang="en-US" dirty="0"/>
              <a:t>The site is constrained with steep slopes.</a:t>
            </a:r>
          </a:p>
          <a:p>
            <a:r>
              <a:rPr lang="en-US" dirty="0"/>
              <a:t>With the approval of the Special Use Permit, the site will eventually be developed with a garage and large single-family residence.</a:t>
            </a:r>
          </a:p>
          <a:p>
            <a:endParaRPr lang="en-US" dirty="0"/>
          </a:p>
        </p:txBody>
      </p:sp>
      <p:sp>
        <p:nvSpPr>
          <p:cNvPr id="3" name="Title 2"/>
          <p:cNvSpPr>
            <a:spLocks noGrp="1"/>
          </p:cNvSpPr>
          <p:nvPr>
            <p:ph type="title"/>
          </p:nvPr>
        </p:nvSpPr>
        <p:spPr>
          <a:xfrm>
            <a:off x="1219200" y="76200"/>
            <a:ext cx="7162800" cy="838200"/>
          </a:xfrm>
        </p:spPr>
        <p:txBody>
          <a:bodyPr/>
          <a:lstStyle/>
          <a:p>
            <a:r>
              <a:rPr lang="en-US" dirty="0"/>
              <a:t>Background</a:t>
            </a:r>
          </a:p>
        </p:txBody>
      </p:sp>
    </p:spTree>
    <p:extLst>
      <p:ext uri="{BB962C8B-B14F-4D97-AF65-F5344CB8AC3E}">
        <p14:creationId xmlns:p14="http://schemas.microsoft.com/office/powerpoint/2010/main" val="37424306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D4B39A8-C988-4F46-A85E-AC67C5FF5231}"/>
              </a:ext>
            </a:extLst>
          </p:cNvPr>
          <p:cNvSpPr>
            <a:spLocks noGrp="1"/>
          </p:cNvSpPr>
          <p:nvPr>
            <p:ph idx="1"/>
          </p:nvPr>
        </p:nvSpPr>
        <p:spPr>
          <a:xfrm>
            <a:off x="457200" y="1219200"/>
            <a:ext cx="8229600" cy="4724400"/>
          </a:xfrm>
        </p:spPr>
        <p:txBody>
          <a:bodyPr>
            <a:normAutofit/>
          </a:bodyPr>
          <a:lstStyle/>
          <a:p>
            <a:r>
              <a:rPr lang="en-US" dirty="0"/>
              <a:t>WCC Section 110.438.45 (d), </a:t>
            </a:r>
            <a:r>
              <a:rPr lang="en-US" i="1" dirty="0"/>
              <a:t>Within the front yard setback area of a parcel with a residential use or zoned for residential use, retaining walls are limited to a maximum of four and one-half (4.5) feet</a:t>
            </a:r>
            <a:r>
              <a:rPr lang="en-US" dirty="0"/>
              <a:t>. </a:t>
            </a:r>
          </a:p>
          <a:p>
            <a:r>
              <a:rPr lang="en-US" dirty="0"/>
              <a:t>WCC Section 110.438.45 (a), </a:t>
            </a:r>
            <a:r>
              <a:rPr lang="en-US" i="1" dirty="0"/>
              <a:t>Grading shall not result in slopes in excess of, or steeper than, three horizontal to one vertical (3:1).</a:t>
            </a:r>
            <a:r>
              <a:rPr lang="en-US" dirty="0"/>
              <a:t> </a:t>
            </a:r>
          </a:p>
        </p:txBody>
      </p:sp>
      <p:sp>
        <p:nvSpPr>
          <p:cNvPr id="3" name="Title 2">
            <a:extLst>
              <a:ext uri="{FF2B5EF4-FFF2-40B4-BE49-F238E27FC236}">
                <a16:creationId xmlns:a16="http://schemas.microsoft.com/office/drawing/2014/main" id="{F7E377CA-091C-49A0-88E1-7A22EC2B7D18}"/>
              </a:ext>
            </a:extLst>
          </p:cNvPr>
          <p:cNvSpPr>
            <a:spLocks noGrp="1"/>
          </p:cNvSpPr>
          <p:nvPr>
            <p:ph type="title"/>
          </p:nvPr>
        </p:nvSpPr>
        <p:spPr/>
        <p:txBody>
          <a:bodyPr/>
          <a:lstStyle/>
          <a:p>
            <a:r>
              <a:rPr lang="en-US" dirty="0"/>
              <a:t>Request to Vary Standards	</a:t>
            </a:r>
          </a:p>
        </p:txBody>
      </p:sp>
    </p:spTree>
    <p:extLst>
      <p:ext uri="{BB962C8B-B14F-4D97-AF65-F5344CB8AC3E}">
        <p14:creationId xmlns:p14="http://schemas.microsoft.com/office/powerpoint/2010/main" val="117277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D4B39A8-C988-4F46-A85E-AC67C5FF5231}"/>
              </a:ext>
            </a:extLst>
          </p:cNvPr>
          <p:cNvSpPr>
            <a:spLocks noGrp="1"/>
          </p:cNvSpPr>
          <p:nvPr>
            <p:ph idx="1"/>
          </p:nvPr>
        </p:nvSpPr>
        <p:spPr>
          <a:xfrm>
            <a:off x="457200" y="1219200"/>
            <a:ext cx="8229600" cy="4724400"/>
          </a:xfrm>
        </p:spPr>
        <p:txBody>
          <a:bodyPr>
            <a:normAutofit/>
          </a:bodyPr>
          <a:lstStyle/>
          <a:p>
            <a:r>
              <a:rPr lang="en-US" dirty="0"/>
              <a:t>Due to the topography of the site, staff is in support of the two requested modifications.</a:t>
            </a:r>
          </a:p>
          <a:p>
            <a:r>
              <a:rPr lang="en-US" dirty="0"/>
              <a:t>Without these modifications the site would be undevelopable. </a:t>
            </a:r>
          </a:p>
        </p:txBody>
      </p:sp>
      <p:sp>
        <p:nvSpPr>
          <p:cNvPr id="3" name="Title 2">
            <a:extLst>
              <a:ext uri="{FF2B5EF4-FFF2-40B4-BE49-F238E27FC236}">
                <a16:creationId xmlns:a16="http://schemas.microsoft.com/office/drawing/2014/main" id="{F7E377CA-091C-49A0-88E1-7A22EC2B7D18}"/>
              </a:ext>
            </a:extLst>
          </p:cNvPr>
          <p:cNvSpPr>
            <a:spLocks noGrp="1"/>
          </p:cNvSpPr>
          <p:nvPr>
            <p:ph type="title"/>
          </p:nvPr>
        </p:nvSpPr>
        <p:spPr/>
        <p:txBody>
          <a:bodyPr/>
          <a:lstStyle/>
          <a:p>
            <a:r>
              <a:rPr lang="en-US" dirty="0"/>
              <a:t>Request to Vary Standards	</a:t>
            </a:r>
          </a:p>
        </p:txBody>
      </p:sp>
    </p:spTree>
    <p:extLst>
      <p:ext uri="{BB962C8B-B14F-4D97-AF65-F5344CB8AC3E}">
        <p14:creationId xmlns:p14="http://schemas.microsoft.com/office/powerpoint/2010/main" val="1915060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457200" y="1066800"/>
            <a:ext cx="8229600" cy="4800600"/>
          </a:xfrm>
        </p:spPr>
        <p:txBody>
          <a:bodyPr/>
          <a:lstStyle/>
          <a:p>
            <a:r>
              <a:rPr lang="en-US" dirty="0"/>
              <a:t>Public notice was sent to 51 parcels</a:t>
            </a:r>
          </a:p>
          <a:p>
            <a:r>
              <a:rPr lang="en-US" dirty="0"/>
              <a:t>The Incline Village CAB reviewed the application on November 2, 2020 and recommended to approve the project 4-1</a:t>
            </a:r>
          </a:p>
          <a:p>
            <a:r>
              <a:rPr lang="en-US" dirty="0"/>
              <a:t>Discussion included indemnification for the County if fire engines were damage, retaining wall height, and building wall height.</a:t>
            </a:r>
          </a:p>
          <a:p>
            <a:endParaRPr lang="en-US" dirty="0"/>
          </a:p>
        </p:txBody>
      </p:sp>
    </p:spTree>
    <p:extLst>
      <p:ext uri="{BB962C8B-B14F-4D97-AF65-F5344CB8AC3E}">
        <p14:creationId xmlns:p14="http://schemas.microsoft.com/office/powerpoint/2010/main" val="3406720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27DB49F4-323E-4414-9919-AFD0D2C52FF9}"/>
              </a:ext>
            </a:extLst>
          </p:cNvPr>
          <p:cNvPicPr>
            <a:picLocks noGrp="1" noChangeAspect="1"/>
          </p:cNvPicPr>
          <p:nvPr>
            <p:ph idx="1"/>
          </p:nvPr>
        </p:nvPicPr>
        <p:blipFill>
          <a:blip r:embed="rId2"/>
          <a:stretch>
            <a:fillRect/>
          </a:stretch>
        </p:blipFill>
        <p:spPr>
          <a:xfrm>
            <a:off x="152399" y="1066800"/>
            <a:ext cx="6349999" cy="4572000"/>
          </a:xfrm>
          <a:prstGeom prst="rect">
            <a:avLst/>
          </a:prstGeom>
          <a:ln w="28575">
            <a:solidFill>
              <a:schemeClr val="tx1"/>
            </a:solidFill>
          </a:ln>
        </p:spPr>
      </p:pic>
      <p:sp>
        <p:nvSpPr>
          <p:cNvPr id="3" name="Title 2">
            <a:extLst>
              <a:ext uri="{FF2B5EF4-FFF2-40B4-BE49-F238E27FC236}">
                <a16:creationId xmlns:a16="http://schemas.microsoft.com/office/drawing/2014/main" id="{AE3914E5-8342-4401-85D4-B1C9F56E935A}"/>
              </a:ext>
            </a:extLst>
          </p:cNvPr>
          <p:cNvSpPr>
            <a:spLocks noGrp="1"/>
          </p:cNvSpPr>
          <p:nvPr>
            <p:ph type="title"/>
          </p:nvPr>
        </p:nvSpPr>
        <p:spPr/>
        <p:txBody>
          <a:bodyPr/>
          <a:lstStyle/>
          <a:p>
            <a:r>
              <a:rPr lang="en-US" dirty="0"/>
              <a:t>Public Letter in Support</a:t>
            </a:r>
          </a:p>
        </p:txBody>
      </p:sp>
      <p:sp>
        <p:nvSpPr>
          <p:cNvPr id="5" name="Rectangle 4">
            <a:extLst>
              <a:ext uri="{FF2B5EF4-FFF2-40B4-BE49-F238E27FC236}">
                <a16:creationId xmlns:a16="http://schemas.microsoft.com/office/drawing/2014/main" id="{9F74A4D1-84C6-417B-8113-510F47D28E76}"/>
              </a:ext>
            </a:extLst>
          </p:cNvPr>
          <p:cNvSpPr/>
          <p:nvPr/>
        </p:nvSpPr>
        <p:spPr>
          <a:xfrm>
            <a:off x="6705600" y="1070112"/>
            <a:ext cx="2286001" cy="923330"/>
          </a:xfrm>
          <a:prstGeom prst="rect">
            <a:avLst/>
          </a:prstGeom>
        </p:spPr>
        <p:txBody>
          <a:bodyPr wrap="square">
            <a:spAutoFit/>
          </a:bodyPr>
          <a:lstStyle/>
          <a:p>
            <a:pPr marL="285750" indent="-285750">
              <a:buFont typeface="Arial" panose="020B0604020202020204" pitchFamily="34" charset="0"/>
              <a:buChar char="•"/>
            </a:pPr>
            <a:r>
              <a:rPr lang="en-US" dirty="0"/>
              <a:t>Letter was received by Mr. Taylor on November 2, 2020. </a:t>
            </a:r>
          </a:p>
        </p:txBody>
      </p:sp>
    </p:spTree>
    <p:extLst>
      <p:ext uri="{BB962C8B-B14F-4D97-AF65-F5344CB8AC3E}">
        <p14:creationId xmlns:p14="http://schemas.microsoft.com/office/powerpoint/2010/main" val="3783195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a:t>Special Us Permit Findings</a:t>
            </a:r>
          </a:p>
        </p:txBody>
      </p:sp>
      <p:sp>
        <p:nvSpPr>
          <p:cNvPr id="4" name="Content Placeholder 3"/>
          <p:cNvSpPr>
            <a:spLocks noGrp="1"/>
          </p:cNvSpPr>
          <p:nvPr>
            <p:ph idx="1"/>
          </p:nvPr>
        </p:nvSpPr>
        <p:spPr>
          <a:xfrm>
            <a:off x="457200" y="1219200"/>
            <a:ext cx="8229600" cy="4419600"/>
          </a:xfrm>
        </p:spPr>
        <p:txBody>
          <a:bodyPr>
            <a:noAutofit/>
          </a:bodyPr>
          <a:lstStyle/>
          <a:p>
            <a:pPr marL="509588" indent="-509588" fontAlgn="base" hangingPunct="0">
              <a:buNone/>
            </a:pPr>
            <a:r>
              <a:rPr lang="en-US" sz="2800" dirty="0"/>
              <a:t>1.	Consistency;</a:t>
            </a:r>
          </a:p>
          <a:p>
            <a:pPr marL="509588" indent="-509588" fontAlgn="base" hangingPunct="0">
              <a:buNone/>
            </a:pPr>
            <a:r>
              <a:rPr lang="en-US" sz="2800" dirty="0"/>
              <a:t>2.	Improvements;</a:t>
            </a:r>
          </a:p>
          <a:p>
            <a:pPr marL="509588" indent="-509588" fontAlgn="base" hangingPunct="0">
              <a:buNone/>
            </a:pPr>
            <a:r>
              <a:rPr lang="en-US" sz="2800" dirty="0"/>
              <a:t>3.	Site Suitability; and</a:t>
            </a:r>
          </a:p>
          <a:p>
            <a:pPr marL="509588" indent="-509588" fontAlgn="base" hangingPunct="0">
              <a:buNone/>
            </a:pPr>
            <a:r>
              <a:rPr lang="en-US" sz="2800" dirty="0"/>
              <a:t>4.	Issuance Not Detrimental </a:t>
            </a:r>
          </a:p>
          <a:p>
            <a:pPr marL="0" indent="0" fontAlgn="base" hangingPunct="0">
              <a:buNone/>
            </a:pPr>
            <a:endParaRPr lang="en-US" sz="2800" dirty="0"/>
          </a:p>
          <a:p>
            <a:pPr marL="0" indent="0" fontAlgn="base" hangingPunct="0">
              <a:buNone/>
            </a:pPr>
            <a:r>
              <a:rPr lang="en-US" sz="2800" dirty="0"/>
              <a:t>Staff is able to make all the required findings, as detailed in the staff report</a:t>
            </a:r>
          </a:p>
        </p:txBody>
      </p:sp>
    </p:spTree>
    <p:extLst>
      <p:ext uri="{BB962C8B-B14F-4D97-AF65-F5344CB8AC3E}">
        <p14:creationId xmlns:p14="http://schemas.microsoft.com/office/powerpoint/2010/main" val="12720914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Possible Motion</a:t>
            </a:r>
          </a:p>
        </p:txBody>
      </p:sp>
      <p:sp>
        <p:nvSpPr>
          <p:cNvPr id="4" name="Content Placeholder 3"/>
          <p:cNvSpPr>
            <a:spLocks noGrp="1"/>
          </p:cNvSpPr>
          <p:nvPr>
            <p:ph idx="1"/>
          </p:nvPr>
        </p:nvSpPr>
        <p:spPr>
          <a:xfrm>
            <a:off x="152400" y="1066800"/>
            <a:ext cx="8839200" cy="4724400"/>
          </a:xfrm>
        </p:spPr>
        <p:txBody>
          <a:bodyPr>
            <a:normAutofit/>
          </a:bodyPr>
          <a:lstStyle/>
          <a:p>
            <a:pPr marL="0" indent="0">
              <a:buNone/>
            </a:pPr>
            <a:r>
              <a:rPr lang="en-US" dirty="0"/>
              <a:t>I move that, after giving reasoned consideration to the information contained in the staff report and information received during the public hearing, the Washoe County Board of Adjustment approve with conditions Special Use Permit Case Number WSUP20-0020 for Aqua Verde Investment Group, LLC, having made all five findings in accordance with Washoe County Code Section 110.810.30</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2.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200D7ED-6620-45A0-9F13-862FEFE886A3}">
  <ds:schemaRefs>
    <ds:schemaRef ds:uri="http://schemas.microsoft.com/office/2006/documentManagement/types"/>
    <ds:schemaRef ds:uri="http://purl.org/dc/terms/"/>
    <ds:schemaRef ds:uri="http://www.w3.org/XML/1998/namespace"/>
    <ds:schemaRef ds:uri="http://schemas.openxmlformats.org/package/2006/metadata/core-properties"/>
    <ds:schemaRef ds:uri="http://schemas.microsoft.com/sharepoint/v3/fields"/>
    <ds:schemaRef ds:uri="a94d8b85-37e1-4d17-8d55-8b7d207932bb"/>
    <ds:schemaRef ds:uri="http://schemas.microsoft.com/office/infopath/2007/PartnerControls"/>
    <ds:schemaRef ds:uri="http://purl.org/dc/elements/1.1/"/>
    <ds:schemaRef ds:uri="http://schemas.microsoft.com/sharepoint/v3"/>
    <ds:schemaRef ds:uri="CEA9126C-A9B1-4F4A-855C-DD0F845697D2"/>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4.xml><?xml version="1.0" encoding="utf-8"?>
<ds:datastoreItem xmlns:ds="http://schemas.openxmlformats.org/officeDocument/2006/customXml" ds:itemID="{A7BC16CB-1CBD-402F-9378-5075DDBF955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2727</TotalTime>
  <Words>660</Words>
  <Application>Microsoft Office PowerPoint</Application>
  <PresentationFormat>On-screen Show (4:3)</PresentationFormat>
  <Paragraphs>47</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Wingdings</vt:lpstr>
      <vt:lpstr>PowerPoint_Template_2015</vt:lpstr>
      <vt:lpstr>WSUP20-0020 447 Lakeshore Grading</vt:lpstr>
      <vt:lpstr>Request</vt:lpstr>
      <vt:lpstr>Vicinity Map </vt:lpstr>
      <vt:lpstr>Major Grading Thresholds </vt:lpstr>
      <vt:lpstr>Grading  </vt:lpstr>
      <vt:lpstr>PowerPoint Presentation</vt:lpstr>
      <vt:lpstr>Background</vt:lpstr>
      <vt:lpstr>Request to Vary Standards </vt:lpstr>
      <vt:lpstr>Request to Vary Standards </vt:lpstr>
      <vt:lpstr>Public Notice &amp; CAB</vt:lpstr>
      <vt:lpstr>Public Letter in Support</vt:lpstr>
      <vt:lpstr>Special Us Permit Findings</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Bronczyk, Christopher</cp:lastModifiedBy>
  <cp:revision>119</cp:revision>
  <cp:lastPrinted>2018-09-05T18:37:41Z</cp:lastPrinted>
  <dcterms:created xsi:type="dcterms:W3CDTF">2015-09-25T21:46:02Z</dcterms:created>
  <dcterms:modified xsi:type="dcterms:W3CDTF">2020-12-03T16:50:11Z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